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57" r:id="rId4"/>
    <p:sldId id="268" r:id="rId5"/>
    <p:sldId id="258" r:id="rId6"/>
    <p:sldId id="264" r:id="rId7"/>
    <p:sldId id="269" r:id="rId8"/>
    <p:sldId id="259" r:id="rId9"/>
    <p:sldId id="260" r:id="rId10"/>
    <p:sldId id="263" r:id="rId11"/>
  </p:sldIdLst>
  <p:sldSz cx="18288000" cy="10287000"/>
  <p:notesSz cx="6858000" cy="9144000"/>
  <p:embeddedFontLst>
    <p:embeddedFont>
      <p:font typeface="ADLaM Display" panose="02010000000000000000" pitchFamily="2" charset="0"/>
      <p:regular r:id="rId13"/>
    </p:embeddedFont>
    <p:embeddedFont>
      <p:font typeface="Nunito" pitchFamily="2" charset="0"/>
      <p:regular r:id="rId14"/>
    </p:embeddedFont>
    <p:embeddedFont>
      <p:font typeface="Nunito Bold" panose="020B0604020202020204" charset="0"/>
      <p:bold r:id="rId15"/>
    </p:embeddedFont>
    <p:embeddedFont>
      <p:font typeface="Nunito Bold Italics" panose="020B0604020202020204" charset="0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467" autoAdjust="0"/>
  </p:normalViewPr>
  <p:slideViewPr>
    <p:cSldViewPr showGuides="1">
      <p:cViewPr varScale="1">
        <p:scale>
          <a:sx n="69" d="100"/>
          <a:sy n="69" d="100"/>
        </p:scale>
        <p:origin x="72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4083F-13A9-470B-939E-7968ABC99953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B69E9-106F-4855-8096-CCD861019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82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B69E9-106F-4855-8096-CCD861019F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9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B69E9-106F-4855-8096-CCD861019F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39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image" Target="../media/image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hyperlink" Target="https://www.mentimeter.com/app/presentation/alnnq64rjx4crsm4br8bh2wej9ifcio5/edit?question=8ef9kq8bm4mg" TargetMode="External"/><Relationship Id="rId4" Type="http://schemas.openxmlformats.org/officeDocument/2006/relationships/hyperlink" Target="https://www.mentimeter.com/app/presentation/altj9qh1n4txa37a5k3zpgeuzcb84z2u/edit?source=share-mod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515600" y="1714500"/>
            <a:ext cx="6600168" cy="6570783"/>
            <a:chOff x="0" y="0"/>
            <a:chExt cx="8800224" cy="8761044"/>
          </a:xfrm>
        </p:grpSpPr>
        <p:sp>
          <p:nvSpPr>
            <p:cNvPr id="4" name="Freeform 4"/>
            <p:cNvSpPr/>
            <p:nvPr/>
          </p:nvSpPr>
          <p:spPr>
            <a:xfrm>
              <a:off x="0" y="-44"/>
              <a:ext cx="8800338" cy="8760930"/>
            </a:xfrm>
            <a:custGeom>
              <a:avLst/>
              <a:gdLst/>
              <a:ahLst/>
              <a:cxnLst/>
              <a:rect l="l" t="t" r="r" b="b"/>
              <a:pathLst>
                <a:path w="8800338" h="8760930">
                  <a:moveTo>
                    <a:pt x="4400169" y="44"/>
                  </a:moveTo>
                  <a:cubicBezTo>
                    <a:pt x="2830449" y="-6941"/>
                    <a:pt x="1377061" y="826433"/>
                    <a:pt x="590169" y="2184571"/>
                  </a:cubicBezTo>
                  <a:cubicBezTo>
                    <a:pt x="-196723" y="3542709"/>
                    <a:pt x="-196723" y="5218220"/>
                    <a:pt x="590169" y="6576358"/>
                  </a:cubicBezTo>
                  <a:cubicBezTo>
                    <a:pt x="1377061" y="7934496"/>
                    <a:pt x="2830449" y="8767997"/>
                    <a:pt x="4400169" y="8760885"/>
                  </a:cubicBezTo>
                  <a:cubicBezTo>
                    <a:pt x="5969889" y="8767870"/>
                    <a:pt x="7423277" y="7934496"/>
                    <a:pt x="8210169" y="6576358"/>
                  </a:cubicBezTo>
                  <a:cubicBezTo>
                    <a:pt x="8997061" y="5218220"/>
                    <a:pt x="8997061" y="3542709"/>
                    <a:pt x="8210169" y="2184571"/>
                  </a:cubicBezTo>
                  <a:cubicBezTo>
                    <a:pt x="7423277" y="826433"/>
                    <a:pt x="5969762" y="-6941"/>
                    <a:pt x="4400169" y="44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709361" y="1907324"/>
            <a:ext cx="6212643" cy="6184983"/>
            <a:chOff x="0" y="0"/>
            <a:chExt cx="8283524" cy="8246643"/>
          </a:xfrm>
        </p:grpSpPr>
        <p:sp>
          <p:nvSpPr>
            <p:cNvPr id="6" name="Freeform 6"/>
            <p:cNvSpPr/>
            <p:nvPr/>
          </p:nvSpPr>
          <p:spPr>
            <a:xfrm>
              <a:off x="0" y="-41"/>
              <a:ext cx="8283448" cy="8246701"/>
            </a:xfrm>
            <a:custGeom>
              <a:avLst/>
              <a:gdLst/>
              <a:ahLst/>
              <a:cxnLst/>
              <a:rect l="l" t="t" r="r" b="b"/>
              <a:pathLst>
                <a:path w="8283448" h="8246701">
                  <a:moveTo>
                    <a:pt x="4141724" y="41"/>
                  </a:moveTo>
                  <a:cubicBezTo>
                    <a:pt x="2664206" y="-6563"/>
                    <a:pt x="1296162" y="777916"/>
                    <a:pt x="555498" y="2056425"/>
                  </a:cubicBezTo>
                  <a:cubicBezTo>
                    <a:pt x="-185166" y="3334934"/>
                    <a:pt x="-185166" y="4911893"/>
                    <a:pt x="555498" y="6190402"/>
                  </a:cubicBezTo>
                  <a:cubicBezTo>
                    <a:pt x="1296162" y="7468911"/>
                    <a:pt x="2664206" y="8253263"/>
                    <a:pt x="4141724" y="8246659"/>
                  </a:cubicBezTo>
                  <a:cubicBezTo>
                    <a:pt x="5619242" y="8253264"/>
                    <a:pt x="6987286" y="7468784"/>
                    <a:pt x="7727950" y="6190402"/>
                  </a:cubicBezTo>
                  <a:cubicBezTo>
                    <a:pt x="8468614" y="4912020"/>
                    <a:pt x="8468614" y="3334934"/>
                    <a:pt x="7727950" y="2056425"/>
                  </a:cubicBezTo>
                  <a:cubicBezTo>
                    <a:pt x="6987286" y="777916"/>
                    <a:pt x="5619242" y="-6563"/>
                    <a:pt x="4141724" y="41"/>
                  </a:cubicBezTo>
                  <a:close/>
                </a:path>
              </a:pathLst>
            </a:custGeom>
            <a:blipFill>
              <a:blip r:embed="rId4"/>
              <a:stretch>
                <a:fillRect l="-2789" r="-27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0523286" y="1707499"/>
            <a:ext cx="6584794" cy="6584794"/>
          </a:xfrm>
          <a:custGeom>
            <a:avLst/>
            <a:gdLst/>
            <a:ahLst/>
            <a:cxnLst/>
            <a:rect l="l" t="t" r="r" b="b"/>
            <a:pathLst>
              <a:path w="6584794" h="6584794">
                <a:moveTo>
                  <a:pt x="0" y="0"/>
                </a:moveTo>
                <a:lnTo>
                  <a:pt x="6584795" y="0"/>
                </a:lnTo>
                <a:lnTo>
                  <a:pt x="6584795" y="6584795"/>
                </a:lnTo>
                <a:lnTo>
                  <a:pt x="0" y="658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457200" y="2244598"/>
            <a:ext cx="7696200" cy="2973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90"/>
              </a:lnSpc>
            </a:pPr>
            <a:r>
              <a:rPr lang="en-US" sz="960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FROM PUZZLE PIECE</a:t>
            </a:r>
            <a:r>
              <a:rPr lang="en-US" sz="9600" b="1" dirty="0">
                <a:solidFill>
                  <a:srgbClr val="303870"/>
                </a:solidFill>
                <a:latin typeface="Aptos Display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  <a:sym typeface="Agrandir Wide Bold" panose="00000805000000000000"/>
              </a:rPr>
              <a:t>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895350"/>
            <a:ext cx="2948359" cy="62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</a:pPr>
            <a:r>
              <a:rPr lang="en-US" sz="324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April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D6EB5B-E1EB-AA47-C599-75706F4AA6D6}"/>
              </a:ext>
            </a:extLst>
          </p:cNvPr>
          <p:cNvSpPr txBox="1"/>
          <p:nvPr/>
        </p:nvSpPr>
        <p:spPr>
          <a:xfrm>
            <a:off x="457200" y="5606423"/>
            <a:ext cx="103870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TO COMMON GROUND </a:t>
            </a:r>
            <a:endParaRPr lang="en-US" sz="9600" dirty="0">
              <a:latin typeface="Aptos Display" panose="020B00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908C98-3540-8A58-0ACE-6B2530B63793}"/>
              </a:ext>
            </a:extLst>
          </p:cNvPr>
          <p:cNvCxnSpPr>
            <a:cxnSpLocks/>
          </p:cNvCxnSpPr>
          <p:nvPr/>
        </p:nvCxnSpPr>
        <p:spPr>
          <a:xfrm>
            <a:off x="457200" y="5454596"/>
            <a:ext cx="7162800" cy="0"/>
          </a:xfrm>
          <a:prstGeom prst="line">
            <a:avLst/>
          </a:prstGeom>
          <a:ln w="38100">
            <a:solidFill>
              <a:srgbClr val="3038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3CC4D-BD6E-01ED-B718-CFD25E849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4DF3722-187E-2B6E-A494-B943B2504135}"/>
              </a:ext>
            </a:extLst>
          </p:cNvPr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CEC85EC-2BC6-8DA4-7ABE-0403E70D596E}"/>
              </a:ext>
            </a:extLst>
          </p:cNvPr>
          <p:cNvSpPr txBox="1"/>
          <p:nvPr/>
        </p:nvSpPr>
        <p:spPr>
          <a:xfrm>
            <a:off x="1028700" y="584797"/>
            <a:ext cx="5991520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5"/>
              </a:lnSpc>
            </a:pPr>
            <a:r>
              <a:rPr lang="en-US" sz="787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Mind-map</a:t>
            </a:r>
          </a:p>
        </p:txBody>
      </p:sp>
      <p:pic>
        <p:nvPicPr>
          <p:cNvPr id="3" name="3 Minute Timer">
            <a:hlinkClick r:id="" action="ppaction://media"/>
            <a:extLst>
              <a:ext uri="{FF2B5EF4-FFF2-40B4-BE49-F238E27FC236}">
                <a16:creationId xmlns:a16="http://schemas.microsoft.com/office/drawing/2014/main" id="{196A4C12-341F-B521-30B9-F76CB1EDC1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7600" y="2628900"/>
            <a:ext cx="10134600" cy="570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809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1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576241" y="756247"/>
            <a:ext cx="6723863" cy="8774506"/>
            <a:chOff x="0" y="0"/>
            <a:chExt cx="8965151" cy="1169934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965085" cy="11699240"/>
            </a:xfrm>
            <a:custGeom>
              <a:avLst/>
              <a:gdLst/>
              <a:ahLst/>
              <a:cxnLst/>
              <a:rect l="l" t="t" r="r" b="b"/>
              <a:pathLst>
                <a:path w="8965085" h="11699240">
                  <a:moveTo>
                    <a:pt x="448699" y="0"/>
                  </a:moveTo>
                  <a:lnTo>
                    <a:pt x="8516386" y="0"/>
                  </a:lnTo>
                  <a:cubicBezTo>
                    <a:pt x="8635421" y="0"/>
                    <a:pt x="8749535" y="63500"/>
                    <a:pt x="8833655" y="176403"/>
                  </a:cubicBezTo>
                  <a:cubicBezTo>
                    <a:pt x="8917773" y="289306"/>
                    <a:pt x="8965085" y="442595"/>
                    <a:pt x="8965085" y="602234"/>
                  </a:cubicBezTo>
                  <a:lnTo>
                    <a:pt x="8965085" y="11097006"/>
                  </a:lnTo>
                  <a:cubicBezTo>
                    <a:pt x="8965085" y="11256773"/>
                    <a:pt x="8917773" y="11409935"/>
                    <a:pt x="8833655" y="11522838"/>
                  </a:cubicBezTo>
                  <a:cubicBezTo>
                    <a:pt x="8749535" y="11635740"/>
                    <a:pt x="8635326" y="11699240"/>
                    <a:pt x="8516386" y="11699240"/>
                  </a:cubicBezTo>
                  <a:lnTo>
                    <a:pt x="448699" y="11699240"/>
                  </a:lnTo>
                  <a:cubicBezTo>
                    <a:pt x="329664" y="11699240"/>
                    <a:pt x="215550" y="11635740"/>
                    <a:pt x="131430" y="11522838"/>
                  </a:cubicBezTo>
                  <a:cubicBezTo>
                    <a:pt x="47311" y="11409935"/>
                    <a:pt x="0" y="11256772"/>
                    <a:pt x="0" y="11097006"/>
                  </a:cubicBezTo>
                  <a:lnTo>
                    <a:pt x="0" y="602234"/>
                  </a:lnTo>
                  <a:cubicBezTo>
                    <a:pt x="0" y="442595"/>
                    <a:pt x="47311" y="289306"/>
                    <a:pt x="131430" y="176403"/>
                  </a:cubicBezTo>
                  <a:cubicBezTo>
                    <a:pt x="215550" y="63500"/>
                    <a:pt x="329759" y="0"/>
                    <a:pt x="448699" y="0"/>
                  </a:cubicBezTo>
                  <a:close/>
                </a:path>
              </a:pathLst>
            </a:custGeom>
            <a:blipFill>
              <a:blip r:embed="rId3"/>
              <a:stretch>
                <a:fillRect l="-47873" r="-4787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84797"/>
            <a:ext cx="5991520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5"/>
              </a:lnSpc>
            </a:pPr>
            <a:r>
              <a:rPr lang="en-US" sz="787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Role-play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999253"/>
            <a:ext cx="7916194" cy="8650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55"/>
              </a:lnSpc>
            </a:pPr>
            <a:r>
              <a:rPr lang="en-US" sz="30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Your task is to prepare a short role play and act it out.</a:t>
            </a:r>
          </a:p>
          <a:p>
            <a:pPr algn="l">
              <a:lnSpc>
                <a:spcPts val="6955"/>
              </a:lnSpc>
            </a:pPr>
            <a:r>
              <a:rPr lang="en-US" sz="30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In each group:</a:t>
            </a:r>
          </a:p>
          <a:p>
            <a:pPr marL="647700" lvl="1" indent="-323850" algn="l">
              <a:lnSpc>
                <a:spcPts val="6955"/>
              </a:lnSpc>
              <a:buFont typeface="Arial" panose="020B0604020202020204"/>
              <a:buChar char="•"/>
            </a:pPr>
            <a:r>
              <a:rPr lang="en-US" sz="30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choose a few people who will act </a:t>
            </a:r>
          </a:p>
          <a:p>
            <a:pPr marL="647700" lvl="1" indent="-323850" algn="l">
              <a:lnSpc>
                <a:spcPts val="6955"/>
              </a:lnSpc>
              <a:buFont typeface="Arial" panose="020B0604020202020204"/>
              <a:buChar char="•"/>
            </a:pPr>
            <a:r>
              <a:rPr lang="en-US" sz="30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choose 2–3 people who will think about a solution and present it </a:t>
            </a:r>
          </a:p>
          <a:p>
            <a:pPr marL="647700" lvl="1" indent="-323850" algn="l">
              <a:lnSpc>
                <a:spcPts val="6955"/>
              </a:lnSpc>
              <a:buFont typeface="Arial" panose="020B0604020202020204"/>
              <a:buChar char="•"/>
            </a:pPr>
            <a:r>
              <a:rPr lang="en-US" sz="30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and 2–3 people will get a worksheet with questions to answer while you work </a:t>
            </a:r>
          </a:p>
          <a:p>
            <a:pPr marL="685800" lvl="2" indent="-228600" algn="l">
              <a:lnSpc>
                <a:spcPts val="6960"/>
              </a:lnSpc>
              <a:buFont typeface="Arial" panose="020B0604020202020204"/>
              <a:buChar char="⚬"/>
            </a:pPr>
            <a:endParaRPr lang="en-US" sz="3000" b="1" dirty="0">
              <a:solidFill>
                <a:srgbClr val="303870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999926" y="-3999282"/>
            <a:ext cx="10287000" cy="18286850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466" y="0"/>
            <a:ext cx="13606268" cy="10286358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474237" y="-2528760"/>
            <a:ext cx="7341846" cy="182903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5 Minute Timer">
            <a:hlinkClick r:id="" action="ppaction://media"/>
            <a:extLst>
              <a:ext uri="{FF2B5EF4-FFF2-40B4-BE49-F238E27FC236}">
                <a16:creationId xmlns:a16="http://schemas.microsoft.com/office/drawing/2014/main" id="{24A3F6F3-E731-8EDD-4A54-9AD06B0383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88400" y="1680977"/>
            <a:ext cx="12310050" cy="692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23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544983" y="3597078"/>
            <a:ext cx="6760893" cy="6238561"/>
            <a:chOff x="0" y="0"/>
            <a:chExt cx="9014524" cy="83180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014460" cy="8318119"/>
            </a:xfrm>
            <a:custGeom>
              <a:avLst/>
              <a:gdLst/>
              <a:ahLst/>
              <a:cxnLst/>
              <a:rect l="l" t="t" r="r" b="b"/>
              <a:pathLst>
                <a:path w="9014460" h="8318119">
                  <a:moveTo>
                    <a:pt x="0" y="0"/>
                  </a:moveTo>
                  <a:lnTo>
                    <a:pt x="9014460" y="0"/>
                  </a:lnTo>
                  <a:lnTo>
                    <a:pt x="9014460" y="8318119"/>
                  </a:lnTo>
                  <a:lnTo>
                    <a:pt x="0" y="8318119"/>
                  </a:lnTo>
                  <a:close/>
                </a:path>
              </a:pathLst>
            </a:custGeom>
            <a:blipFill>
              <a:blip r:embed="rId3"/>
              <a:stretch>
                <a:fillRect t="-31279" b="-312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44983" y="853088"/>
            <a:ext cx="6760893" cy="2303583"/>
            <a:chOff x="0" y="0"/>
            <a:chExt cx="9014524" cy="30714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14460" cy="3071495"/>
            </a:xfrm>
            <a:custGeom>
              <a:avLst/>
              <a:gdLst/>
              <a:ahLst/>
              <a:cxnLst/>
              <a:rect l="l" t="t" r="r" b="b"/>
              <a:pathLst>
                <a:path w="9014460" h="3071495">
                  <a:moveTo>
                    <a:pt x="0" y="0"/>
                  </a:moveTo>
                  <a:lnTo>
                    <a:pt x="9014460" y="0"/>
                  </a:lnTo>
                  <a:lnTo>
                    <a:pt x="9014460" y="3071495"/>
                  </a:lnTo>
                  <a:lnTo>
                    <a:pt x="0" y="3071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7830" b="-478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685800"/>
            <a:ext cx="753117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5"/>
              </a:lnSpc>
            </a:pPr>
            <a:r>
              <a:rPr lang="en-US" sz="787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ROLE-PLAY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600" y="2849545"/>
            <a:ext cx="7561002" cy="6365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7220" lvl="2" indent="-205740" algn="l">
              <a:lnSpc>
                <a:spcPts val="6260"/>
              </a:lnSpc>
              <a:buFont typeface="Arial" panose="020B0604020202020204"/>
              <a:buChar char="⚬"/>
            </a:pPr>
            <a:r>
              <a:rPr lang="en-US" sz="27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An exchange student during dinner with the host family is talking about salaries</a:t>
            </a:r>
          </a:p>
          <a:p>
            <a:pPr marL="617220" lvl="2" indent="-205740" algn="l">
              <a:lnSpc>
                <a:spcPts val="6260"/>
              </a:lnSpc>
              <a:buFont typeface="Arial" panose="020B0604020202020204"/>
              <a:buChar char="⚬"/>
            </a:pPr>
            <a:r>
              <a:rPr lang="en-US" sz="27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The host family becomes visibly uncomfortable</a:t>
            </a:r>
          </a:p>
          <a:p>
            <a:pPr marL="617220" lvl="2" indent="-205740" algn="l">
              <a:lnSpc>
                <a:spcPts val="6260"/>
              </a:lnSpc>
              <a:buFont typeface="Arial" panose="020B0604020202020204"/>
              <a:buChar char="⚬"/>
            </a:pPr>
            <a:r>
              <a:rPr lang="en-US" sz="27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The exchange student doesn’t know that talking about money at the dinner feels inappropriate and too direct in their culture.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C045B1-190B-71F8-C490-C54121AE776E}"/>
              </a:ext>
            </a:extLst>
          </p:cNvPr>
          <p:cNvSpPr txBox="1"/>
          <p:nvPr/>
        </p:nvSpPr>
        <p:spPr>
          <a:xfrm>
            <a:off x="992306" y="2095500"/>
            <a:ext cx="7561002" cy="62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sz="3230" b="1" i="1" dirty="0">
                <a:solidFill>
                  <a:srgbClr val="303870"/>
                </a:solidFill>
                <a:latin typeface="Nunito Bold Italics"/>
                <a:ea typeface="Nunito Bold Italics"/>
                <a:cs typeface="Nunito Bold Italics"/>
                <a:sym typeface="Nunito Bold Italics"/>
              </a:rPr>
              <a:t>Cultural Misunderstanding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AB26CD-8B44-3D2C-31E3-A5BE364796F9}"/>
              </a:ext>
            </a:extLst>
          </p:cNvPr>
          <p:cNvSpPr txBox="1"/>
          <p:nvPr/>
        </p:nvSpPr>
        <p:spPr>
          <a:xfrm>
            <a:off x="75228" y="639633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03870"/>
                </a:solidFill>
                <a:latin typeface="Aptos Display" panose="020B0004020202020204" pitchFamily="34" charset="0"/>
              </a:rPr>
              <a:t>1.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685800"/>
            <a:ext cx="7714318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75"/>
              </a:lnSpc>
            </a:pPr>
            <a:r>
              <a:rPr lang="en-US" sz="787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ROLE-PLAY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2973830"/>
            <a:ext cx="7315200" cy="4741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7220" lvl="2" indent="-205740" algn="l">
              <a:lnSpc>
                <a:spcPts val="6260"/>
              </a:lnSpc>
              <a:buFont typeface="Arial" panose="020B0604020202020204"/>
              <a:buChar char="⚬"/>
            </a:pPr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An exchange student arrives exactly on time to meet friends</a:t>
            </a:r>
          </a:p>
          <a:p>
            <a:pPr marL="617220" lvl="2" indent="-205740" algn="l">
              <a:lnSpc>
                <a:spcPts val="6260"/>
              </a:lnSpc>
              <a:buFont typeface="Arial" panose="020B0604020202020204"/>
              <a:buChar char="⚬"/>
            </a:pPr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The others arrive later, relaxed</a:t>
            </a:r>
          </a:p>
          <a:p>
            <a:pPr marL="617220" lvl="2" indent="-205740" algn="l">
              <a:lnSpc>
                <a:spcPts val="6260"/>
              </a:lnSpc>
              <a:buFont typeface="Arial" panose="020B0604020202020204"/>
              <a:buChar char="⚬"/>
            </a:pPr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The student feels confused and disrespected</a:t>
            </a:r>
          </a:p>
          <a:p>
            <a:pPr marL="617220" lvl="2" indent="-205740" algn="l">
              <a:lnSpc>
                <a:spcPts val="6260"/>
              </a:lnSpc>
              <a:buFont typeface="Arial" panose="020B0604020202020204"/>
              <a:buChar char="⚬"/>
            </a:pPr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The group doesn’t see being late as a problem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306" y="2095500"/>
            <a:ext cx="7561002" cy="62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sz="3230" b="1" i="1" dirty="0">
                <a:solidFill>
                  <a:srgbClr val="303870"/>
                </a:solidFill>
                <a:latin typeface="Nunito Bold Italics"/>
                <a:ea typeface="Nunito Bold Italics"/>
                <a:cs typeface="Nunito Bold Italics"/>
                <a:sym typeface="Nunito Bold Italics"/>
              </a:rPr>
              <a:t>Cultural Misunderstanding</a:t>
            </a:r>
          </a:p>
        </p:txBody>
      </p:sp>
      <p:pic>
        <p:nvPicPr>
          <p:cNvPr id="1026" name="Picture 2" descr="Park trees Images - Free Download on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126" y="4610100"/>
            <a:ext cx="6988359" cy="465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7 Best Alarm Clocks of 2026 | Reviews by Wirecutt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694" y="554418"/>
            <a:ext cx="7006203" cy="350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E6B2E5-2522-4886-816F-AB29F681051F}"/>
              </a:ext>
            </a:extLst>
          </p:cNvPr>
          <p:cNvSpPr txBox="1"/>
          <p:nvPr/>
        </p:nvSpPr>
        <p:spPr>
          <a:xfrm>
            <a:off x="152400" y="643262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03870"/>
                </a:solidFill>
                <a:latin typeface="Aptos Display" panose="020B0004020202020204" pitchFamily="34" charset="0"/>
              </a:rPr>
              <a:t>2.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1A3A314D-845E-9F1E-F9AD-D401082F0C28}"/>
              </a:ext>
            </a:extLst>
          </p:cNvPr>
          <p:cNvSpPr txBox="1"/>
          <p:nvPr/>
        </p:nvSpPr>
        <p:spPr>
          <a:xfrm>
            <a:off x="4162077" y="4407751"/>
            <a:ext cx="9963846" cy="147149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790"/>
              </a:lnSpc>
            </a:pPr>
            <a:r>
              <a:rPr lang="en-US" sz="8800" b="1" dirty="0">
                <a:solidFill>
                  <a:srgbClr val="303870"/>
                </a:solidFill>
                <a:latin typeface="Aptos Display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  <a:sym typeface="Agrandir Wide Bold" panose="00000805000000000000"/>
              </a:rPr>
              <a:t>UNITY IN DIVERSITY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1064FC5-0699-46E6-A9B1-93B0AFD40C1F}"/>
              </a:ext>
            </a:extLst>
          </p:cNvPr>
          <p:cNvSpPr txBox="1"/>
          <p:nvPr/>
        </p:nvSpPr>
        <p:spPr>
          <a:xfrm rot="16200000">
            <a:off x="15589761" y="1815763"/>
            <a:ext cx="800219" cy="2590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values</a:t>
            </a:r>
            <a:endParaRPr lang="en-US" sz="4000" dirty="0">
              <a:solidFill>
                <a:srgbClr val="3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5F84A8C-3313-5221-933F-AE430626DEDC}"/>
              </a:ext>
            </a:extLst>
          </p:cNvPr>
          <p:cNvSpPr txBox="1"/>
          <p:nvPr/>
        </p:nvSpPr>
        <p:spPr>
          <a:xfrm rot="16200000">
            <a:off x="15589762" y="6933940"/>
            <a:ext cx="800219" cy="2590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3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peace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764052-ECA4-B7B3-1EE4-F0C47B433D7B}"/>
              </a:ext>
            </a:extLst>
          </p:cNvPr>
          <p:cNvSpPr txBox="1"/>
          <p:nvPr/>
        </p:nvSpPr>
        <p:spPr>
          <a:xfrm rot="16200000">
            <a:off x="1548352" y="220606"/>
            <a:ext cx="800219" cy="25908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culture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C40D77-3FFB-EEBD-5CD1-556A47249FB1}"/>
              </a:ext>
            </a:extLst>
          </p:cNvPr>
          <p:cNvSpPr txBox="1"/>
          <p:nvPr/>
        </p:nvSpPr>
        <p:spPr>
          <a:xfrm rot="16200000">
            <a:off x="4003684" y="580328"/>
            <a:ext cx="800219" cy="4605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3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background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A9443B-3EFD-91FF-A7B6-F70E16A01E00}"/>
              </a:ext>
            </a:extLst>
          </p:cNvPr>
          <p:cNvSpPr txBox="1"/>
          <p:nvPr/>
        </p:nvSpPr>
        <p:spPr>
          <a:xfrm rot="16200000">
            <a:off x="6873885" y="62456"/>
            <a:ext cx="800219" cy="28786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differences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4A0511-29B8-07F4-6756-F03826741C85}"/>
              </a:ext>
            </a:extLst>
          </p:cNvPr>
          <p:cNvSpPr txBox="1"/>
          <p:nvPr/>
        </p:nvSpPr>
        <p:spPr>
          <a:xfrm rot="16200000">
            <a:off x="2465866" y="3783626"/>
            <a:ext cx="800219" cy="2590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ideas</a:t>
            </a:r>
            <a:endParaRPr lang="en-US" sz="4000" dirty="0">
              <a:solidFill>
                <a:srgbClr val="3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9ACA79-B6F7-B8D5-D78C-66B15D0A3170}"/>
              </a:ext>
            </a:extLst>
          </p:cNvPr>
          <p:cNvSpPr txBox="1"/>
          <p:nvPr/>
        </p:nvSpPr>
        <p:spPr>
          <a:xfrm rot="16200000">
            <a:off x="6524601" y="2007321"/>
            <a:ext cx="800219" cy="25908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teamwork</a:t>
            </a:r>
            <a:endParaRPr lang="en-US" sz="4000" dirty="0">
              <a:solidFill>
                <a:srgbClr val="3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334E098-09BC-5415-FC68-AAFA44FF0AA6}"/>
              </a:ext>
            </a:extLst>
          </p:cNvPr>
          <p:cNvSpPr txBox="1"/>
          <p:nvPr/>
        </p:nvSpPr>
        <p:spPr>
          <a:xfrm rot="16200000">
            <a:off x="11302965" y="855631"/>
            <a:ext cx="800219" cy="2590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unity</a:t>
            </a:r>
            <a:endParaRPr lang="en-US" sz="4000" dirty="0">
              <a:solidFill>
                <a:srgbClr val="3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DEA0870-7ED8-1E7B-0CE8-C710D7758704}"/>
              </a:ext>
            </a:extLst>
          </p:cNvPr>
          <p:cNvSpPr txBox="1"/>
          <p:nvPr/>
        </p:nvSpPr>
        <p:spPr>
          <a:xfrm rot="16200000">
            <a:off x="13130753" y="-12340"/>
            <a:ext cx="800219" cy="25908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3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respect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630BED-D9CD-3A99-B9AF-4C0804F6B80A}"/>
              </a:ext>
            </a:extLst>
          </p:cNvPr>
          <p:cNvSpPr txBox="1"/>
          <p:nvPr/>
        </p:nvSpPr>
        <p:spPr>
          <a:xfrm rot="16200000">
            <a:off x="11211973" y="1730309"/>
            <a:ext cx="800219" cy="37422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cooperation</a:t>
            </a:r>
            <a:endParaRPr lang="en-US" sz="4000" dirty="0">
              <a:solidFill>
                <a:srgbClr val="3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508FD8A-0976-9F4C-6F72-7C5E623403F4}"/>
              </a:ext>
            </a:extLst>
          </p:cNvPr>
          <p:cNvSpPr txBox="1"/>
          <p:nvPr/>
        </p:nvSpPr>
        <p:spPr>
          <a:xfrm rot="16200000">
            <a:off x="15333732" y="3550441"/>
            <a:ext cx="800219" cy="25908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better life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1628DD5-A82C-A514-D720-2285634389C8}"/>
              </a:ext>
            </a:extLst>
          </p:cNvPr>
          <p:cNvSpPr txBox="1"/>
          <p:nvPr/>
        </p:nvSpPr>
        <p:spPr>
          <a:xfrm rot="16200000">
            <a:off x="1670470" y="6602294"/>
            <a:ext cx="800219" cy="25908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tolerance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4B20C6F-E68A-81D6-5691-3FDD496FC1B7}"/>
              </a:ext>
            </a:extLst>
          </p:cNvPr>
          <p:cNvSpPr txBox="1"/>
          <p:nvPr/>
        </p:nvSpPr>
        <p:spPr>
          <a:xfrm rot="16200000">
            <a:off x="5757302" y="4586042"/>
            <a:ext cx="800219" cy="46058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30387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communication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370675D-F99E-FB44-C49E-254F8A74F8B9}"/>
              </a:ext>
            </a:extLst>
          </p:cNvPr>
          <p:cNvSpPr txBox="1"/>
          <p:nvPr/>
        </p:nvSpPr>
        <p:spPr>
          <a:xfrm rot="16200000">
            <a:off x="11492459" y="4705694"/>
            <a:ext cx="800219" cy="40408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understanding</a:t>
            </a:r>
            <a:endParaRPr lang="en-US" sz="4000" dirty="0">
              <a:solidFill>
                <a:srgbClr val="3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534F0F6-F0CA-06A3-0106-BE6DBBB62967}"/>
              </a:ext>
            </a:extLst>
          </p:cNvPr>
          <p:cNvSpPr txBox="1"/>
          <p:nvPr/>
        </p:nvSpPr>
        <p:spPr>
          <a:xfrm rot="16200000">
            <a:off x="6308641" y="6876007"/>
            <a:ext cx="798195" cy="44440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Nunito Bold" charset="0"/>
              </a:rPr>
              <a:t>relationships</a:t>
            </a:r>
            <a:endParaRPr lang="en-US" sz="4000" dirty="0">
              <a:solidFill>
                <a:srgbClr val="303870"/>
              </a:solidFill>
              <a:latin typeface="Nunito Bold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8C8570-8FB2-099C-C256-2302CC6732DB}"/>
              </a:ext>
            </a:extLst>
          </p:cNvPr>
          <p:cNvSpPr txBox="1"/>
          <p:nvPr/>
        </p:nvSpPr>
        <p:spPr>
          <a:xfrm rot="16200000">
            <a:off x="10876446" y="7201942"/>
            <a:ext cx="800219" cy="3166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acceptance</a:t>
            </a:r>
            <a:endParaRPr lang="en-US" sz="4000" dirty="0">
              <a:solidFill>
                <a:srgbClr val="30387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0" grpId="0" build="allAtOnce"/>
      <p:bldP spid="40" grpId="1"/>
      <p:bldP spid="41" grpId="1"/>
      <p:bldP spid="41" grpId="2" build="allAtOnce"/>
      <p:bldP spid="42" grpId="0" build="allAtOnce"/>
      <p:bldP spid="42" grpId="1"/>
      <p:bldP spid="43" grpId="0" build="allAtOnce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386089" y="342900"/>
            <a:ext cx="4648200" cy="5043858"/>
            <a:chOff x="0" y="0"/>
            <a:chExt cx="9395435" cy="86720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95460" cy="8672068"/>
            </a:xfrm>
            <a:custGeom>
              <a:avLst/>
              <a:gdLst/>
              <a:ahLst/>
              <a:cxnLst/>
              <a:rect l="l" t="t" r="r" b="b"/>
              <a:pathLst>
                <a:path w="9395460" h="8672068">
                  <a:moveTo>
                    <a:pt x="0" y="0"/>
                  </a:moveTo>
                  <a:lnTo>
                    <a:pt x="9395460" y="0"/>
                  </a:lnTo>
                  <a:lnTo>
                    <a:pt x="9395460" y="8672068"/>
                  </a:lnTo>
                  <a:lnTo>
                    <a:pt x="0" y="8672068"/>
                  </a:lnTo>
                  <a:close/>
                </a:path>
              </a:pathLst>
            </a:custGeom>
            <a:blipFill>
              <a:blip r:embed="rId5"/>
              <a:stretch>
                <a:fillRect l="-19245" r="-192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884901"/>
            <a:ext cx="932830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5"/>
              </a:lnSpc>
            </a:pPr>
            <a:r>
              <a:rPr lang="en-US" sz="787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EUROPE</a:t>
            </a:r>
            <a:r>
              <a:rPr lang="en-US" sz="7870" b="1" dirty="0">
                <a:solidFill>
                  <a:srgbClr val="303870"/>
                </a:solidFill>
                <a:latin typeface="Agrandir Wide Bold" panose="0000080500000000000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 PUZZLE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291374"/>
            <a:ext cx="7561002" cy="4543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4360" lvl="2" indent="-198120" algn="l">
              <a:lnSpc>
                <a:spcPts val="6265"/>
              </a:lnSpc>
              <a:buFont typeface="Arial" panose="020B0604020202020204"/>
              <a:buChar char="⚬"/>
            </a:pPr>
            <a:r>
              <a:rPr lang="en-US" sz="26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Without our region, Europe would lose ...</a:t>
            </a:r>
          </a:p>
          <a:p>
            <a:pPr marL="594360" lvl="2" indent="-198120" algn="l">
              <a:lnSpc>
                <a:spcPts val="6265"/>
              </a:lnSpc>
              <a:buFont typeface="Arial" panose="020B0604020202020204"/>
              <a:buChar char="⚬"/>
            </a:pPr>
            <a:r>
              <a:rPr lang="en-US" sz="26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We bring ... to Europe.</a:t>
            </a:r>
          </a:p>
          <a:p>
            <a:pPr marL="594360" lvl="2" indent="-198120" algn="l">
              <a:lnSpc>
                <a:spcPts val="6265"/>
              </a:lnSpc>
              <a:buFont typeface="Arial" panose="020B0604020202020204"/>
              <a:buChar char="⚬"/>
            </a:pPr>
            <a:r>
              <a:rPr lang="en-US" sz="26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We are different from the rest of Europe because ...</a:t>
            </a:r>
          </a:p>
          <a:p>
            <a:pPr marL="594360" lvl="2" indent="-198120" algn="l">
              <a:lnSpc>
                <a:spcPts val="6265"/>
              </a:lnSpc>
              <a:buFont typeface="Arial" panose="020B0604020202020204"/>
              <a:buChar char="⚬"/>
            </a:pPr>
            <a:r>
              <a:rPr lang="en-US" sz="26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People recognize us for ...</a:t>
            </a:r>
          </a:p>
          <a:p>
            <a:pPr marL="594360" lvl="2" indent="-198120" algn="l">
              <a:lnSpc>
                <a:spcPts val="4225"/>
              </a:lnSpc>
            </a:pPr>
            <a:endParaRPr lang="en-US" sz="2600" b="1" dirty="0">
              <a:solidFill>
                <a:srgbClr val="303870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725732"/>
            <a:ext cx="7561002" cy="55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sz="3230" b="1" i="1" dirty="0">
                <a:solidFill>
                  <a:srgbClr val="303870"/>
                </a:solidFill>
                <a:latin typeface="Nunito Bold Italics"/>
                <a:ea typeface="Nunito Bold Italics"/>
                <a:cs typeface="Nunito Bold Italics"/>
                <a:sym typeface="Nunito Bold Italics"/>
              </a:rPr>
              <a:t>1 exercise - If our piece disappeared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096407"/>
            <a:ext cx="7561002" cy="1477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5"/>
              </a:lnSpc>
            </a:pPr>
            <a:r>
              <a:rPr lang="en-US" sz="26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write every sentence on a separate paper and with capital letters</a:t>
            </a:r>
          </a:p>
        </p:txBody>
      </p:sp>
      <p:pic>
        <p:nvPicPr>
          <p:cNvPr id="11" name="3 Minute Timer">
            <a:hlinkClick r:id="" action="ppaction://media"/>
            <a:extLst>
              <a:ext uri="{FF2B5EF4-FFF2-40B4-BE49-F238E27FC236}">
                <a16:creationId xmlns:a16="http://schemas.microsoft.com/office/drawing/2014/main" id="{13B94DA9-6597-0446-A853-41EEA481DE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887374"/>
            <a:ext cx="6248400" cy="3514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1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246648" y="501207"/>
            <a:ext cx="4071436" cy="4618480"/>
            <a:chOff x="0" y="0"/>
            <a:chExt cx="7212662" cy="86720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212688" cy="8672068"/>
            </a:xfrm>
            <a:custGeom>
              <a:avLst/>
              <a:gdLst/>
              <a:ahLst/>
              <a:cxnLst/>
              <a:rect l="l" t="t" r="r" b="b"/>
              <a:pathLst>
                <a:path w="7212688" h="8672068">
                  <a:moveTo>
                    <a:pt x="0" y="0"/>
                  </a:moveTo>
                  <a:lnTo>
                    <a:pt x="7212688" y="0"/>
                  </a:lnTo>
                  <a:lnTo>
                    <a:pt x="7212688" y="8672068"/>
                  </a:lnTo>
                  <a:lnTo>
                    <a:pt x="0" y="8672068"/>
                  </a:lnTo>
                  <a:close/>
                </a:path>
              </a:pathLst>
            </a:custGeom>
            <a:blipFill>
              <a:blip r:embed="rId5"/>
              <a:stretch>
                <a:fillRect l="-40006" r="-400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73841" y="4001884"/>
            <a:ext cx="7561002" cy="241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045" lvl="2" indent="-374015" algn="l">
              <a:lnSpc>
                <a:spcPts val="4885"/>
              </a:lnSpc>
              <a:buFont typeface="Arial" panose="020B0604020202020204"/>
              <a:buChar char="⚬"/>
            </a:pPr>
            <a:r>
              <a:rPr lang="en-US" sz="2600" b="1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according to your puzzle piece you received a menu template that need to be completed and filled with traditional foods from that region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112391"/>
            <a:ext cx="7561002" cy="62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0"/>
              </a:lnSpc>
            </a:pPr>
            <a:r>
              <a:rPr lang="en-US" sz="3230" b="1" i="1">
                <a:solidFill>
                  <a:srgbClr val="303870"/>
                </a:solidFill>
                <a:latin typeface="Nunito Bold Italics"/>
                <a:ea typeface="Nunito Bold Italics"/>
                <a:cs typeface="Nunito Bold Italics"/>
                <a:sym typeface="Nunito Bold Italics"/>
              </a:rPr>
              <a:t>2 exercise - Making a menu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683015"/>
            <a:ext cx="8911717" cy="303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5"/>
              </a:lnSpc>
            </a:pPr>
            <a:r>
              <a:rPr lang="en-US" sz="2600" b="1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2-3 people from group should explain:</a:t>
            </a:r>
          </a:p>
          <a:p>
            <a:pPr marL="561340" lvl="1" indent="-280670" algn="l">
              <a:lnSpc>
                <a:spcPts val="4885"/>
              </a:lnSpc>
              <a:buFont typeface="Arial" panose="020B0604020202020204"/>
              <a:buChar char="•"/>
            </a:pPr>
            <a:r>
              <a:rPr lang="en-US" sz="2600" b="1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why you chose those dishes</a:t>
            </a:r>
          </a:p>
          <a:p>
            <a:pPr marL="561340" lvl="1" indent="-280670" algn="l">
              <a:lnSpc>
                <a:spcPts val="4885"/>
              </a:lnSpc>
              <a:buFont typeface="Arial" panose="020B0604020202020204"/>
              <a:buChar char="•"/>
            </a:pPr>
            <a:r>
              <a:rPr lang="en-US" sz="2600" b="1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what seemed interesting or special about them</a:t>
            </a:r>
          </a:p>
          <a:p>
            <a:pPr marL="561340" lvl="1" indent="-280670" algn="l">
              <a:lnSpc>
                <a:spcPts val="4885"/>
              </a:lnSpc>
              <a:buFont typeface="Arial" panose="020B0604020202020204"/>
              <a:buChar char="•"/>
            </a:pPr>
            <a:r>
              <a:rPr lang="en-US" sz="2600" b="1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why you would like to try them</a:t>
            </a:r>
          </a:p>
          <a:p>
            <a:pPr algn="l">
              <a:lnSpc>
                <a:spcPts val="4885"/>
              </a:lnSpc>
            </a:pPr>
            <a:endParaRPr lang="en-US" sz="2600" b="1">
              <a:solidFill>
                <a:srgbClr val="303870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D423FFC9-DA98-A834-247E-EE3EB262627A}"/>
              </a:ext>
            </a:extLst>
          </p:cNvPr>
          <p:cNvSpPr txBox="1"/>
          <p:nvPr/>
        </p:nvSpPr>
        <p:spPr>
          <a:xfrm>
            <a:off x="1028700" y="884901"/>
            <a:ext cx="932830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5"/>
              </a:lnSpc>
            </a:pPr>
            <a:r>
              <a:rPr lang="en-US" sz="787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EUROPE</a:t>
            </a:r>
            <a:r>
              <a:rPr lang="en-US" sz="7870" b="1" dirty="0">
                <a:solidFill>
                  <a:srgbClr val="303870"/>
                </a:solidFill>
                <a:latin typeface="Agrandir Wide Bold" panose="0000080500000000000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 PUZZLE</a:t>
            </a:r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C0B4E1C3-1B6C-827D-7DEB-A2E2F6E5C743}"/>
              </a:ext>
            </a:extLst>
          </p:cNvPr>
          <p:cNvGrpSpPr/>
          <p:nvPr/>
        </p:nvGrpSpPr>
        <p:grpSpPr>
          <a:xfrm>
            <a:off x="-8586332" y="2191552"/>
            <a:ext cx="7046576" cy="6504032"/>
            <a:chOff x="0" y="0"/>
            <a:chExt cx="9395435" cy="8672043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85E0578B-29C3-8904-6AE3-C11717218ADF}"/>
                </a:ext>
              </a:extLst>
            </p:cNvPr>
            <p:cNvSpPr/>
            <p:nvPr/>
          </p:nvSpPr>
          <p:spPr>
            <a:xfrm>
              <a:off x="0" y="0"/>
              <a:ext cx="9395460" cy="8672068"/>
            </a:xfrm>
            <a:custGeom>
              <a:avLst/>
              <a:gdLst/>
              <a:ahLst/>
              <a:cxnLst/>
              <a:rect l="l" t="t" r="r" b="b"/>
              <a:pathLst>
                <a:path w="9395460" h="8672068">
                  <a:moveTo>
                    <a:pt x="0" y="0"/>
                  </a:moveTo>
                  <a:lnTo>
                    <a:pt x="9395460" y="0"/>
                  </a:lnTo>
                  <a:lnTo>
                    <a:pt x="9395460" y="8672068"/>
                  </a:lnTo>
                  <a:lnTo>
                    <a:pt x="0" y="8672068"/>
                  </a:lnTo>
                  <a:close/>
                </a:path>
              </a:pathLst>
            </a:custGeom>
            <a:blipFill>
              <a:blip r:embed="rId6"/>
              <a:stretch>
                <a:fillRect t="-17266" b="-172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5" name="5 Minute Timer">
            <a:hlinkClick r:id="" action="ppaction://media"/>
            <a:extLst>
              <a:ext uri="{FF2B5EF4-FFF2-40B4-BE49-F238E27FC236}">
                <a16:creationId xmlns:a16="http://schemas.microsoft.com/office/drawing/2014/main" id="{0740ECE9-AC08-7FB7-0061-ABA6A23D5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91800" y="6042927"/>
            <a:ext cx="6002116" cy="33761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1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61655"/>
            <a:ext cx="3086100" cy="10648655"/>
          </a:xfrm>
          <a:custGeom>
            <a:avLst/>
            <a:gdLst/>
            <a:ahLst/>
            <a:cxnLst/>
            <a:rect l="l" t="t" r="r" b="b"/>
            <a:pathLst>
              <a:path w="3086100" h="10648655">
                <a:moveTo>
                  <a:pt x="0" y="0"/>
                </a:moveTo>
                <a:lnTo>
                  <a:pt x="3086100" y="0"/>
                </a:lnTo>
                <a:lnTo>
                  <a:pt x="3086100" y="10648655"/>
                </a:lnTo>
                <a:lnTo>
                  <a:pt x="0" y="1064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543730" y="2109530"/>
            <a:ext cx="7046576" cy="6504032"/>
            <a:chOff x="0" y="0"/>
            <a:chExt cx="9395435" cy="86720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395460" cy="8672068"/>
            </a:xfrm>
            <a:custGeom>
              <a:avLst/>
              <a:gdLst/>
              <a:ahLst/>
              <a:cxnLst/>
              <a:rect l="l" t="t" r="r" b="b"/>
              <a:pathLst>
                <a:path w="9395460" h="8672068">
                  <a:moveTo>
                    <a:pt x="0" y="0"/>
                  </a:moveTo>
                  <a:lnTo>
                    <a:pt x="9395460" y="0"/>
                  </a:lnTo>
                  <a:lnTo>
                    <a:pt x="9395460" y="8672068"/>
                  </a:lnTo>
                  <a:lnTo>
                    <a:pt x="0" y="8672068"/>
                  </a:lnTo>
                  <a:close/>
                </a:path>
              </a:pathLst>
            </a:custGeom>
            <a:blipFill>
              <a:blip r:embed="rId3"/>
              <a:stretch>
                <a:fillRect t="-17266" b="-172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149924" y="370974"/>
            <a:ext cx="5834205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75"/>
              </a:lnSpc>
            </a:pPr>
            <a:r>
              <a:rPr lang="en-US" sz="7870" b="1" dirty="0">
                <a:solidFill>
                  <a:srgbClr val="303870"/>
                </a:solidFill>
                <a:latin typeface="Aptos Display" panose="020B0004020202020204" pitchFamily="34" charset="0"/>
                <a:ea typeface="Agrandir Wide Bold" panose="00000805000000000000"/>
                <a:cs typeface="Agrandir Wide Bold" panose="00000805000000000000"/>
                <a:sym typeface="Agrandir Wide Bold" panose="00000805000000000000"/>
              </a:rPr>
              <a:t>MENTIMETER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134360" y="9197975"/>
            <a:ext cx="130200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4"/>
              </a:rPr>
              <a:t>https://www.mentimeter.com/app/presentation/altj9qh1n4txa37a5k3zpgeuzcb84z2u/edit?source=share-modal</a:t>
            </a:r>
            <a:endParaRPr lang="en-US" dirty="0">
              <a:solidFill>
                <a:schemeClr val="bg1"/>
              </a:solidFill>
              <a:hlinkClick r:id="rId5" action="ppaction://hlinkfile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D9CFD7-5B90-6FC6-F7C3-66948E86BF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6462" y="2705100"/>
            <a:ext cx="4076700" cy="4076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290</Words>
  <Application>Microsoft Office PowerPoint</Application>
  <PresentationFormat>Custom</PresentationFormat>
  <Paragraphs>58</Paragraphs>
  <Slides>10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Agrandir Wide Bold</vt:lpstr>
      <vt:lpstr>ADLaM Display</vt:lpstr>
      <vt:lpstr>Calibri</vt:lpstr>
      <vt:lpstr>Aptos Display</vt:lpstr>
      <vt:lpstr>Nunito Bold</vt:lpstr>
      <vt:lpstr>Nunito</vt:lpstr>
      <vt:lpstr>Nunito Bold Italics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 in Diversity.pptx</dc:title>
  <dc:creator>Oli</dc:creator>
  <cp:lastModifiedBy>Goga Mate</cp:lastModifiedBy>
  <cp:revision>23</cp:revision>
  <dcterms:created xsi:type="dcterms:W3CDTF">2006-08-16T00:00:00Z</dcterms:created>
  <dcterms:modified xsi:type="dcterms:W3CDTF">2026-05-06T03:59:02Z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1033-12.1.0.25862</vt:lpwstr>
  </property>
  <property fmtid="{D5CDD505-2E9C-101B-9397-08002B2CF9AE}" pid="3" name="ICV">
    <vt:lpwstr>65AC02F02C044EBBB6BA7324A55EE17D_12</vt:lpwstr>
  </property>
</Properties>
</file>